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6" r:id="rId3"/>
    <p:sldId id="265" r:id="rId4"/>
    <p:sldId id="264" r:id="rId5"/>
    <p:sldId id="263" r:id="rId6"/>
    <p:sldId id="270" r:id="rId7"/>
    <p:sldId id="271" r:id="rId8"/>
    <p:sldId id="303" r:id="rId9"/>
    <p:sldId id="268" r:id="rId10"/>
    <p:sldId id="273" r:id="rId11"/>
    <p:sldId id="290" r:id="rId12"/>
    <p:sldId id="257" r:id="rId13"/>
    <p:sldId id="301" r:id="rId14"/>
    <p:sldId id="298" r:id="rId15"/>
    <p:sldId id="293" r:id="rId16"/>
    <p:sldId id="275" r:id="rId17"/>
    <p:sldId id="299" r:id="rId18"/>
    <p:sldId id="304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79" autoAdjust="0"/>
  </p:normalViewPr>
  <p:slideViewPr>
    <p:cSldViewPr snapToObjects="1">
      <p:cViewPr>
        <p:scale>
          <a:sx n="75" d="100"/>
          <a:sy n="75" d="100"/>
        </p:scale>
        <p:origin x="-748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B0D31C-A080-474D-BB41-8EAF9C205FAF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7A2A4F9-E296-4503-9A2D-9C61D704B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07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Introductions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Reuse system frames!!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Two brothers returning from the war feeling patriotic, the united states of america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China, Korea, Mexico, Canada, Brazil, Argentina, Portugal, Hungary, England, Ireland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Longenberger, assembled chairs		Hole saws, oil rig piping, air motors		Nuclear process piping, windmill blades,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Longenberger, assembled chairs		Hole saws, oil rig piping, air motors		Nuclear process piping, windmill blades,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Large systems have been multi phased projects similar to this one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Yanfeng</a:t>
            </a:r>
            <a:r>
              <a:rPr lang="en-US" dirty="0" smtClean="0"/>
              <a:t> USA Automotive Trim Systems, Inc.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Thierica</a:t>
            </a:r>
            <a:r>
              <a:rPr lang="en-US" dirty="0" smtClean="0"/>
              <a:t> Equipment Introduction</a:t>
            </a:r>
          </a:p>
          <a:p>
            <a:r>
              <a:rPr lang="en-US" dirty="0" smtClean="0"/>
              <a:t>May 18, 2011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37389-8F55-4373-9775-6FFC6CAD8801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EACE5-21D2-40DD-B1B0-42922862B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C7C2B-36D7-48F3-B45D-AF97000D02F0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D7874-F256-4EAC-9EDB-67DBE0129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28408-D6D0-437F-A902-99BCF9AA3852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B89E6-261B-4501-9FED-CAD972821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3680D-6CCA-4142-B25E-83000ED90BC3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40F9B-7CB9-44A7-91BD-2F93646BC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62DA0-B27C-4DC1-BF88-598E194E60EF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6979F-605C-4E02-AFA5-499AC38D1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27DC9-2126-42EE-8E06-1B2B1195FD22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036F0-2766-41BA-8CE5-C63A505A5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2C361-8344-4140-9137-9EEE0662F04F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B9AE7-4CCF-463D-9B10-F11776F77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515F1-616C-407D-B7E6-91EC89B9E743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384D-6594-40F5-840C-07A671A3E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A23D5-4170-48AD-97FC-C8D149669836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AA54E-5C07-496E-9C37-D567BE8E3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469AA-A903-4EF4-9A20-184C85F4287F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F6483-ADDA-4C41-AF46-D25E4F863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CBB73-8453-45AC-87C8-636F4D3A36B0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9131-62BD-434A-B993-B550DB07E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562A-0145-4397-82C3-D7EBCBDA95A9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EA24-DBF9-4341-918E-22EBE7291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1A50-748A-471B-A595-2B81EC3B435D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5C106-D5D8-497D-871C-5EED34E2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6CF0-5EC0-4ABF-A1AF-A2AE53F55963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9BA47-A072-4A29-8A6B-889F3FD10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850FF502-57A4-48ED-84A5-DB2DBE57F01C}" type="datetime1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  <a:cs typeface="+mn-cs"/>
              </a:defRPr>
            </a:lvl1pPr>
          </a:lstStyle>
          <a:p>
            <a:pPr>
              <a:defRPr/>
            </a:pPr>
            <a:fld id="{574520D3-C52B-498F-A75E-35E3751A4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Slide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ov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52400" y="5410200"/>
            <a:ext cx="8763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3600" dirty="0">
                <a:latin typeface="Calibri" pitchFamily="34" charset="0"/>
              </a:rPr>
              <a:t>More Than Just an Equipment Company, </a:t>
            </a:r>
          </a:p>
          <a:p>
            <a:pPr algn="r"/>
            <a:r>
              <a:rPr lang="en-US" sz="3600" dirty="0">
                <a:latin typeface="Calibri" pitchFamily="34" charset="0"/>
              </a:rPr>
              <a:t>We Provide </a:t>
            </a:r>
            <a:r>
              <a:rPr lang="en-US" sz="3600" i="1" dirty="0">
                <a:latin typeface="Calibri" pitchFamily="34" charset="0"/>
              </a:rPr>
              <a:t>Solutions</a:t>
            </a:r>
            <a:r>
              <a:rPr lang="en-US" sz="3600" dirty="0">
                <a:latin typeface="Calibri" pitchFamily="34" charset="0"/>
              </a:rPr>
              <a:t>!</a:t>
            </a:r>
          </a:p>
          <a:p>
            <a:pPr algn="r"/>
            <a:endParaRPr lang="en-US" sz="3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/>
          <p:cNvSpPr txBox="1">
            <a:spLocks noChangeArrowheads="1"/>
          </p:cNvSpPr>
          <p:nvPr/>
        </p:nvSpPr>
        <p:spPr bwMode="auto">
          <a:xfrm>
            <a:off x="1666875" y="519113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Thierica Difference</a:t>
            </a:r>
          </a:p>
        </p:txBody>
      </p:sp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1189038" y="213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1189038" y="213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1798638" y="5416550"/>
            <a:ext cx="577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Thierica assembles your system in our 84,000 sq. ft. facility and proves it out </a:t>
            </a:r>
            <a:r>
              <a:rPr lang="en-US" b="1" i="1" u="sng"/>
              <a:t>before</a:t>
            </a:r>
            <a:r>
              <a:rPr lang="en-US"/>
              <a:t> we install at your site.</a:t>
            </a:r>
          </a:p>
        </p:txBody>
      </p:sp>
      <p:pic>
        <p:nvPicPr>
          <p:cNvPr id="35845" name="Picture 7" descr="DCP021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1213" y="1203325"/>
            <a:ext cx="5214937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Quality Construction</a:t>
            </a:r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/>
          <a:stretch>
            <a:fillRect/>
          </a:stretch>
        </p:blipFill>
        <p:spPr bwMode="auto">
          <a:xfrm>
            <a:off x="914400" y="12192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4953000" y="1371600"/>
            <a:ext cx="3048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ahoma" pitchFamily="34" charset="0"/>
              </a:rPr>
              <a:t>Welded Steel Base Frame</a:t>
            </a:r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 flipH="1">
            <a:off x="6400800" y="16764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 flipH="1">
            <a:off x="7010400" y="1676400"/>
            <a:ext cx="533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4114800" y="5867400"/>
            <a:ext cx="3886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ahoma" pitchFamily="34" charset="0"/>
              </a:rPr>
              <a:t>Stainless Steel Skinned Interior</a:t>
            </a:r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 flipH="1" flipV="1">
            <a:off x="3429000" y="5181600"/>
            <a:ext cx="6858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6" name="Rectangle 9"/>
          <p:cNvSpPr>
            <a:spLocks noChangeArrowheads="1"/>
          </p:cNvSpPr>
          <p:nvPr/>
        </p:nvSpPr>
        <p:spPr bwMode="auto">
          <a:xfrm>
            <a:off x="1447800" y="3276600"/>
            <a:ext cx="2895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ahoma" pitchFamily="34" charset="0"/>
              </a:rPr>
              <a:t>Coated Exterior Panels</a:t>
            </a:r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 flipH="1" flipV="1">
            <a:off x="3505200" y="2667000"/>
            <a:ext cx="38100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Line 11"/>
          <p:cNvSpPr>
            <a:spLocks noChangeShapeType="1"/>
          </p:cNvSpPr>
          <p:nvPr/>
        </p:nvSpPr>
        <p:spPr bwMode="auto">
          <a:xfrm flipH="1">
            <a:off x="1371600" y="3581400"/>
            <a:ext cx="3810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sz="4000" smtClean="0">
                <a:ea typeface="ＭＳ Ｐゴシック"/>
                <a:cs typeface="ＭＳ Ｐゴシック"/>
              </a:rPr>
              <a:t>Automated Robotic Painting System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2057400" y="2713038"/>
            <a:ext cx="6629400" cy="4144962"/>
          </a:xfrm>
        </p:spPr>
        <p:txBody>
          <a:bodyPr/>
          <a:lstStyle/>
          <a:p>
            <a:pPr eaLnBrk="1" hangingPunct="1"/>
            <a:endParaRPr lang="en-US" smtClean="0">
              <a:solidFill>
                <a:srgbClr val="80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37891" name="Picture 4" descr="Copy (2) of Copy of DSCN02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350" y="2514600"/>
            <a:ext cx="79184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Samples Before Delivery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901700" y="6248400"/>
            <a:ext cx="7467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>
                <a:latin typeface="Tahoma" pitchFamily="34" charset="0"/>
              </a:rPr>
              <a:t>The Comfort of Running Sample Parts During Pre-Qualification</a:t>
            </a:r>
          </a:p>
        </p:txBody>
      </p:sp>
      <p:sp>
        <p:nvSpPr>
          <p:cNvPr id="44036" name="Line 5"/>
          <p:cNvSpPr>
            <a:spLocks noChangeShapeType="1"/>
          </p:cNvSpPr>
          <p:nvPr/>
        </p:nvSpPr>
        <p:spPr bwMode="auto">
          <a:xfrm flipH="1" flipV="1">
            <a:off x="2133600" y="3962400"/>
            <a:ext cx="1295400" cy="167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172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295400"/>
            <a:ext cx="7010400" cy="4959350"/>
          </a:xfrm>
        </p:spPr>
      </p:pic>
      <p:sp>
        <p:nvSpPr>
          <p:cNvPr id="46082" name="Rectangle 3"/>
          <p:cNvSpPr>
            <a:spLocks noGrp="1"/>
          </p:cNvSpPr>
          <p:nvPr>
            <p:ph type="title" idx="4294967295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Unique Solutions</a:t>
            </a:r>
            <a:r>
              <a:rPr lang="en-US" b="1" dirty="0" smtClean="0"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3581400" y="4648200"/>
            <a:ext cx="434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>
                <a:latin typeface="Tahoma" pitchFamily="34" charset="0"/>
              </a:rPr>
              <a:t>Compact Fanuc Wall Mounted Robot </a:t>
            </a:r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 flipH="1" flipV="1">
            <a:off x="5181600" y="3048000"/>
            <a:ext cx="762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1219200" y="5486400"/>
            <a:ext cx="3505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>
                <a:latin typeface="Tahoma" pitchFamily="34" charset="0"/>
              </a:rPr>
              <a:t>Palletized Design Concept</a:t>
            </a:r>
          </a:p>
        </p:txBody>
      </p:sp>
      <p:sp>
        <p:nvSpPr>
          <p:cNvPr id="46086" name="Line 7"/>
          <p:cNvSpPr>
            <a:spLocks noChangeShapeType="1"/>
          </p:cNvSpPr>
          <p:nvPr/>
        </p:nvSpPr>
        <p:spPr bwMode="auto">
          <a:xfrm flipV="1">
            <a:off x="2743200" y="45720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Modular Construction</a:t>
            </a: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2362200" y="6146800"/>
            <a:ext cx="4572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1" dirty="0">
                <a:latin typeface="Tahoma" pitchFamily="34" charset="0"/>
              </a:rPr>
              <a:t>Modules Built to Fit Standard Flat Bed</a:t>
            </a:r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 flipV="1">
            <a:off x="1828800" y="4191000"/>
            <a:ext cx="228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1" name="Line 6"/>
          <p:cNvSpPr>
            <a:spLocks noChangeShapeType="1"/>
          </p:cNvSpPr>
          <p:nvPr/>
        </p:nvSpPr>
        <p:spPr bwMode="auto">
          <a:xfrm flipV="1">
            <a:off x="3048000" y="4343400"/>
            <a:ext cx="152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2" name="Line 7"/>
          <p:cNvSpPr>
            <a:spLocks noChangeShapeType="1"/>
          </p:cNvSpPr>
          <p:nvPr/>
        </p:nvSpPr>
        <p:spPr bwMode="auto">
          <a:xfrm flipV="1">
            <a:off x="4648200" y="4572000"/>
            <a:ext cx="762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X:\Jobs\2012\12147 Magna Anti-Fog\20130207 083633 Shipp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66" y="1219200"/>
            <a:ext cx="6485467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3"/>
          <p:cNvSpPr txBox="1">
            <a:spLocks noChangeArrowheads="1"/>
          </p:cNvSpPr>
          <p:nvPr/>
        </p:nvSpPr>
        <p:spPr bwMode="auto">
          <a:xfrm>
            <a:off x="1666875" y="519113"/>
            <a:ext cx="556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latin typeface="Calibri" pitchFamily="34" charset="0"/>
              </a:rPr>
              <a:t>Testing Lab</a:t>
            </a:r>
          </a:p>
        </p:txBody>
      </p:sp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1189038" y="213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1189038" y="213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6324" name="Picture 6" descr="DH3T5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58900"/>
            <a:ext cx="72580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Confirm Cost Justification</a:t>
            </a:r>
          </a:p>
        </p:txBody>
      </p:sp>
      <p:pic>
        <p:nvPicPr>
          <p:cNvPr id="583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981200"/>
            <a:ext cx="8229600" cy="4495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Our Sales Team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algn="ctr"/>
            <a:r>
              <a:rPr lang="en-US" dirty="0" smtClean="0"/>
              <a:t>Dominic </a:t>
            </a:r>
            <a:r>
              <a:rPr lang="en-US" dirty="0" err="1" smtClean="0"/>
              <a:t>Zerilli</a:t>
            </a:r>
            <a:r>
              <a:rPr lang="en-US" dirty="0" smtClean="0"/>
              <a:t> – Sales Manager</a:t>
            </a:r>
          </a:p>
          <a:p>
            <a:pPr algn="ctr"/>
            <a:r>
              <a:rPr lang="en-US" dirty="0" smtClean="0"/>
              <a:t>Dave </a:t>
            </a:r>
            <a:r>
              <a:rPr lang="en-US" dirty="0" err="1" smtClean="0"/>
              <a:t>Kooienga</a:t>
            </a:r>
            <a:r>
              <a:rPr lang="en-US" dirty="0" smtClean="0"/>
              <a:t> – Sales Engineer</a:t>
            </a:r>
          </a:p>
          <a:p>
            <a:pPr algn="ctr"/>
            <a:r>
              <a:rPr lang="en-US" dirty="0" smtClean="0"/>
              <a:t>Darin Hibbs – Sales Engineer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5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History</a:t>
            </a:r>
          </a:p>
        </p:txBody>
      </p:sp>
      <p:sp>
        <p:nvSpPr>
          <p:cNvPr id="19458" name="Rectangle 6"/>
          <p:cNvSpPr>
            <a:spLocks noGrp="1"/>
          </p:cNvSpPr>
          <p:nvPr>
            <p:ph type="body" sz="half" idx="2"/>
          </p:nvPr>
        </p:nvSpPr>
        <p:spPr>
          <a:xfrm>
            <a:off x="3886200" y="1828800"/>
            <a:ext cx="4800600" cy="4297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Founded in 1946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Custom precision masking 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Invented solvent-less mask washer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70’s Automated masking equipment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80’s Custom built finishing systems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90’s Focus on automated finishing systems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Robotic application experts – 5x Fanuc IOY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>
                <a:ea typeface="ＭＳ Ｐゴシック"/>
                <a:cs typeface="ＭＳ Ｐゴシック"/>
              </a:rPr>
              <a:t>PreTreatment</a:t>
            </a:r>
            <a:r>
              <a:rPr lang="en-US" sz="1800" dirty="0" smtClean="0">
                <a:ea typeface="ＭＳ Ｐゴシック"/>
                <a:cs typeface="ＭＳ Ｐゴシック"/>
              </a:rPr>
              <a:t> and Cleaning expertise 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2003 new 84,000 </a:t>
            </a:r>
            <a:r>
              <a:rPr lang="en-US" sz="1800" dirty="0" err="1" smtClean="0">
                <a:ea typeface="ＭＳ Ｐゴシック"/>
                <a:cs typeface="ＭＳ Ｐゴシック"/>
              </a:rPr>
              <a:t>sq</a:t>
            </a:r>
            <a:r>
              <a:rPr lang="en-US" sz="1800" dirty="0" smtClean="0">
                <a:ea typeface="ＭＳ Ｐゴシック"/>
                <a:cs typeface="ＭＳ Ｐゴシック"/>
              </a:rPr>
              <a:t>/</a:t>
            </a:r>
            <a:r>
              <a:rPr lang="en-US" sz="1800" dirty="0" err="1" smtClean="0">
                <a:ea typeface="ＭＳ Ｐゴシック"/>
                <a:cs typeface="ＭＳ Ｐゴシック"/>
              </a:rPr>
              <a:t>ft</a:t>
            </a:r>
            <a:r>
              <a:rPr lang="en-US" sz="1800" dirty="0" smtClean="0">
                <a:ea typeface="ＭＳ Ｐゴシック"/>
                <a:cs typeface="ＭＳ Ｐゴシック"/>
              </a:rPr>
              <a:t> </a:t>
            </a:r>
            <a:r>
              <a:rPr lang="en-US" sz="1800" dirty="0" err="1" smtClean="0">
                <a:ea typeface="ＭＳ Ｐゴシック"/>
                <a:cs typeface="ＭＳ Ｐゴシック"/>
              </a:rPr>
              <a:t>Mfg</a:t>
            </a:r>
            <a:r>
              <a:rPr lang="en-US" sz="1800" dirty="0" smtClean="0">
                <a:ea typeface="ＭＳ Ｐゴシック"/>
                <a:cs typeface="ＭＳ Ｐゴシック"/>
              </a:rPr>
              <a:t> facility in G.R.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2014 new 20,000 </a:t>
            </a:r>
            <a:r>
              <a:rPr lang="en-US" sz="1800" dirty="0" err="1" smtClean="0">
                <a:ea typeface="ＭＳ Ｐゴシック"/>
                <a:cs typeface="ＭＳ Ｐゴシック"/>
              </a:rPr>
              <a:t>sq</a:t>
            </a:r>
            <a:r>
              <a:rPr lang="en-US" sz="1800" dirty="0" smtClean="0">
                <a:ea typeface="ＭＳ Ｐゴシック"/>
                <a:cs typeface="ＭＳ Ｐゴシック"/>
              </a:rPr>
              <a:t>/</a:t>
            </a:r>
            <a:r>
              <a:rPr lang="en-US" sz="1800" dirty="0" err="1" smtClean="0">
                <a:ea typeface="ＭＳ Ｐゴシック"/>
                <a:cs typeface="ＭＳ Ｐゴシック"/>
              </a:rPr>
              <a:t>ft</a:t>
            </a:r>
            <a:r>
              <a:rPr lang="en-US" sz="1800" dirty="0" smtClean="0">
                <a:ea typeface="ＭＳ Ｐゴシック"/>
                <a:cs typeface="ＭＳ Ｐゴシック"/>
              </a:rPr>
              <a:t> </a:t>
            </a:r>
            <a:r>
              <a:rPr lang="en-US" sz="1800" dirty="0" err="1" smtClean="0">
                <a:ea typeface="ＭＳ Ｐゴシック"/>
                <a:cs typeface="ＭＳ Ｐゴシック"/>
              </a:rPr>
              <a:t>Mfg</a:t>
            </a:r>
            <a:r>
              <a:rPr lang="en-US" sz="1800" dirty="0" smtClean="0">
                <a:ea typeface="ＭＳ Ｐゴシック"/>
                <a:cs typeface="ＭＳ Ｐゴシック"/>
              </a:rPr>
              <a:t> in Monterrey, MX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ea typeface="ＭＳ Ｐゴシック"/>
                <a:cs typeface="ＭＳ Ｐゴシック"/>
              </a:rPr>
              <a:t>Built not </a:t>
            </a:r>
            <a:r>
              <a:rPr lang="en-US" sz="1800" dirty="0" smtClean="0">
                <a:ea typeface="ＭＳ Ｐゴシック"/>
                <a:cs typeface="ＭＳ Ｐゴシック"/>
              </a:rPr>
              <a:t>bought!</a:t>
            </a:r>
            <a:endParaRPr lang="en-US" sz="1800" dirty="0"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Modular equipment approach 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Patented water wash design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ea typeface="ＭＳ Ｐゴシック"/>
                <a:cs typeface="ＭＳ Ｐゴシック"/>
              </a:rPr>
              <a:t>Energy savings initiatives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800" dirty="0" smtClean="0"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ea typeface="ＭＳ Ｐゴシック"/>
              <a:cs typeface="ＭＳ Ｐゴシック"/>
            </a:endParaRPr>
          </a:p>
        </p:txBody>
      </p:sp>
      <p:pic>
        <p:nvPicPr>
          <p:cNvPr id="19459" name="Picture 7" descr="Team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3986213"/>
            <a:ext cx="3505200" cy="2139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Our Name</a:t>
            </a:r>
          </a:p>
        </p:txBody>
      </p:sp>
      <p:pic>
        <p:nvPicPr>
          <p:cNvPr id="21506" name="Picture 3" descr="dol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752600"/>
            <a:ext cx="548640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7588" y="776288"/>
            <a:ext cx="20764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td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1763" y="2384425"/>
            <a:ext cx="12382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7652" name="Picture 4" descr="adhesiveCe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2088" y="2384425"/>
            <a:ext cx="1189037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120775" y="3457575"/>
            <a:ext cx="1909763" cy="2746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EQUIPMENT GROUP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627438" y="3454400"/>
            <a:ext cx="1887537" cy="274638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DECORATING GROUP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115050" y="3445669"/>
            <a:ext cx="1933575" cy="2746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2588" y="3884613"/>
            <a:ext cx="795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2486024"/>
            <a:ext cx="1066799" cy="63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6500" y="3960813"/>
            <a:ext cx="18367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708025" y="4227513"/>
            <a:ext cx="276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THIERICA EQUIPMENT COMPANY</a:t>
            </a:r>
          </a:p>
        </p:txBody>
      </p:sp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5861844" y="3449320"/>
            <a:ext cx="2386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/>
              <a:t>THIERICA DE MEXICO</a:t>
            </a:r>
          </a:p>
        </p:txBody>
      </p:sp>
      <p:sp>
        <p:nvSpPr>
          <p:cNvPr id="23564" name="Line 16"/>
          <p:cNvSpPr>
            <a:spLocks noChangeShapeType="1"/>
          </p:cNvSpPr>
          <p:nvPr/>
        </p:nvSpPr>
        <p:spPr bwMode="auto">
          <a:xfrm rot="5400000">
            <a:off x="4326731" y="1955007"/>
            <a:ext cx="2206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7"/>
          <p:cNvSpPr>
            <a:spLocks noChangeShapeType="1"/>
          </p:cNvSpPr>
          <p:nvPr/>
        </p:nvSpPr>
        <p:spPr bwMode="auto">
          <a:xfrm rot="5400000">
            <a:off x="4293394" y="2099469"/>
            <a:ext cx="493712" cy="0"/>
          </a:xfrm>
          <a:prstGeom prst="line">
            <a:avLst/>
          </a:prstGeom>
          <a:noFill/>
          <a:ln w="317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18"/>
          <p:cNvSpPr>
            <a:spLocks noChangeShapeType="1"/>
          </p:cNvSpPr>
          <p:nvPr/>
        </p:nvSpPr>
        <p:spPr bwMode="auto">
          <a:xfrm rot="5400000">
            <a:off x="4531519" y="1959769"/>
            <a:ext cx="220662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Line 19"/>
          <p:cNvSpPr>
            <a:spLocks noChangeShapeType="1"/>
          </p:cNvSpPr>
          <p:nvPr/>
        </p:nvSpPr>
        <p:spPr bwMode="auto">
          <a:xfrm>
            <a:off x="2071688" y="2055813"/>
            <a:ext cx="23669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Line 20"/>
          <p:cNvSpPr>
            <a:spLocks noChangeShapeType="1"/>
          </p:cNvSpPr>
          <p:nvPr/>
        </p:nvSpPr>
        <p:spPr bwMode="auto">
          <a:xfrm rot="5400000">
            <a:off x="1945481" y="2178844"/>
            <a:ext cx="274638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Line 21"/>
          <p:cNvSpPr>
            <a:spLocks noChangeShapeType="1"/>
          </p:cNvSpPr>
          <p:nvPr/>
        </p:nvSpPr>
        <p:spPr bwMode="auto">
          <a:xfrm>
            <a:off x="4641850" y="2055813"/>
            <a:ext cx="2439988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Line 22"/>
          <p:cNvSpPr>
            <a:spLocks noChangeShapeType="1"/>
          </p:cNvSpPr>
          <p:nvPr/>
        </p:nvSpPr>
        <p:spPr bwMode="auto">
          <a:xfrm rot="5400000">
            <a:off x="6928644" y="2189957"/>
            <a:ext cx="274637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Commercial Aspects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914400" y="2332038"/>
            <a:ext cx="8229600" cy="4525962"/>
          </a:xfrm>
        </p:spPr>
        <p:txBody>
          <a:bodyPr/>
          <a:lstStyle/>
          <a:p>
            <a:r>
              <a:rPr lang="en-US" sz="2400" dirty="0" smtClean="0">
                <a:ea typeface="ＭＳ Ｐゴシック"/>
                <a:cs typeface="ＭＳ Ｐゴシック"/>
              </a:rPr>
              <a:t>Privately held company with a strong financial position</a:t>
            </a:r>
          </a:p>
          <a:p>
            <a:r>
              <a:rPr lang="en-US" sz="2400" dirty="0" smtClean="0">
                <a:ea typeface="ＭＳ Ｐゴシック"/>
                <a:cs typeface="ＭＳ Ｐゴシック"/>
              </a:rPr>
              <a:t>Diversified offerings establishing market stability</a:t>
            </a:r>
          </a:p>
          <a:p>
            <a:r>
              <a:rPr lang="en-US" sz="2400" dirty="0" smtClean="0">
                <a:ea typeface="ＭＳ Ｐゴシック"/>
                <a:cs typeface="ＭＳ Ｐゴシック"/>
              </a:rPr>
              <a:t>Company wide annual sales of $50 million  </a:t>
            </a:r>
          </a:p>
          <a:p>
            <a:r>
              <a:rPr lang="en-US" sz="2400" dirty="0" smtClean="0">
                <a:ea typeface="ＭＳ Ｐゴシック"/>
                <a:cs typeface="ＭＳ Ｐゴシック"/>
              </a:rPr>
              <a:t>Company wide work force of 200+ employees</a:t>
            </a:r>
          </a:p>
          <a:p>
            <a:r>
              <a:rPr lang="en-US" sz="2400" dirty="0" smtClean="0">
                <a:ea typeface="ＭＳ Ｐゴシック"/>
                <a:cs typeface="ＭＳ Ｐゴシック"/>
              </a:rPr>
              <a:t>Niche market focused on custom processes and equipment </a:t>
            </a:r>
          </a:p>
          <a:p>
            <a:r>
              <a:rPr lang="en-US" sz="2400" dirty="0" smtClean="0">
                <a:ea typeface="ＭＳ Ｐゴシック"/>
                <a:cs typeface="ＭＳ Ｐゴシック"/>
              </a:rPr>
              <a:t>Global market presents in over 10 countries</a:t>
            </a:r>
          </a:p>
          <a:p>
            <a:r>
              <a:rPr lang="en-US" sz="2400" dirty="0" smtClean="0">
                <a:ea typeface="ＭＳ Ｐゴシック"/>
                <a:cs typeface="ＭＳ Ｐゴシック"/>
              </a:rPr>
              <a:t>Four manufacturing facilities in North America</a:t>
            </a:r>
          </a:p>
          <a:p>
            <a:endParaRPr lang="en-US" sz="2400" dirty="0" smtClean="0">
              <a:ea typeface="ＭＳ Ｐゴシック"/>
              <a:cs typeface="ＭＳ Ｐゴシック"/>
            </a:endParaRPr>
          </a:p>
          <a:p>
            <a:endParaRPr lang="en-US" sz="2400" dirty="0" smtClean="0">
              <a:ea typeface="ＭＳ Ｐゴシック"/>
              <a:cs typeface="ＭＳ Ｐゴシック"/>
            </a:endParaRPr>
          </a:p>
          <a:p>
            <a:endParaRPr lang="en-US" sz="2400" dirty="0" smtClean="0">
              <a:ea typeface="ＭＳ Ｐゴシック"/>
              <a:cs typeface="ＭＳ Ｐゴシック"/>
            </a:endParaRPr>
          </a:p>
          <a:p>
            <a:endParaRPr lang="en-US" sz="2400" dirty="0" smtClean="0">
              <a:ea typeface="ＭＳ Ｐゴシック"/>
              <a:cs typeface="ＭＳ Ｐゴシック"/>
            </a:endParaRPr>
          </a:p>
          <a:p>
            <a:endParaRPr lang="en-US" sz="2400" dirty="0" smtClean="0">
              <a:ea typeface="ＭＳ Ｐゴシック"/>
              <a:cs typeface="ＭＳ Ｐゴシック"/>
            </a:endParaRPr>
          </a:p>
          <a:p>
            <a:endParaRPr lang="en-US" sz="2400" dirty="0" smtClean="0">
              <a:ea typeface="ＭＳ Ｐゴシック"/>
              <a:cs typeface="ＭＳ Ｐゴシック"/>
            </a:endParaRPr>
          </a:p>
          <a:p>
            <a:endParaRPr lang="en-US" sz="2400" dirty="0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15240" y="2103438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  </a:t>
            </a:r>
            <a:r>
              <a:rPr lang="en-US" i="1" dirty="0" smtClean="0"/>
              <a:t>The Difference -Because </a:t>
            </a:r>
            <a:r>
              <a:rPr lang="en-US" i="1" dirty="0"/>
              <a:t>of what we do…</a:t>
            </a:r>
            <a:r>
              <a:rPr lang="en-US" sz="2000" i="1" dirty="0"/>
              <a:t>	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1497013" y="2716213"/>
            <a:ext cx="7324725" cy="51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Both in Grand Rapids and Monterrey we: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Design </a:t>
            </a:r>
            <a:r>
              <a:rPr lang="en-US" sz="2400" dirty="0"/>
              <a:t>and manufacture </a:t>
            </a:r>
            <a:r>
              <a:rPr lang="en-US" sz="2400" dirty="0" smtClean="0"/>
              <a:t>equipment </a:t>
            </a:r>
            <a:r>
              <a:rPr lang="en-US" sz="2400" dirty="0"/>
              <a:t>in house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Mechanical Design, Controls Design, Robot Programming all in house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In </a:t>
            </a:r>
            <a:r>
              <a:rPr lang="en-US" sz="2400" dirty="0"/>
              <a:t>house run off of all equipment prior to shipment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/>
              <a:t>Modular robust construction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/>
              <a:t>Single point contact project management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/>
              <a:t>24 </a:t>
            </a:r>
            <a:r>
              <a:rPr lang="en-US" sz="2400" dirty="0" err="1"/>
              <a:t>hr</a:t>
            </a:r>
            <a:r>
              <a:rPr lang="en-US" sz="2400" dirty="0"/>
              <a:t> service and support after the </a:t>
            </a:r>
            <a:r>
              <a:rPr lang="en-US" sz="2400" dirty="0" smtClean="0"/>
              <a:t>sale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endParaRPr lang="en-US" sz="2400" dirty="0"/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dirty="0"/>
              <a:t>	</a:t>
            </a:r>
          </a:p>
        </p:txBody>
      </p:sp>
      <p:pic>
        <p:nvPicPr>
          <p:cNvPr id="31747" name="Picture 4" descr="EQUIPMENT COMPANY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2438" y="619125"/>
            <a:ext cx="30892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5"/>
          <p:cNvSpPr>
            <a:spLocks noChangeAspect="1" noChangeArrowheads="1"/>
          </p:cNvSpPr>
          <p:nvPr/>
        </p:nvSpPr>
        <p:spPr bwMode="auto">
          <a:xfrm>
            <a:off x="1154642" y="3966104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1749" name="Rectangle 6"/>
          <p:cNvSpPr>
            <a:spLocks noChangeAspect="1" noChangeArrowheads="1"/>
          </p:cNvSpPr>
          <p:nvPr/>
        </p:nvSpPr>
        <p:spPr bwMode="auto">
          <a:xfrm>
            <a:off x="1130300" y="2847975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Rectangle 7"/>
          <p:cNvSpPr>
            <a:spLocks noChangeAspect="1" noChangeArrowheads="1"/>
          </p:cNvSpPr>
          <p:nvPr/>
        </p:nvSpPr>
        <p:spPr bwMode="auto">
          <a:xfrm>
            <a:off x="1117600" y="3379788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8"/>
          <p:cNvSpPr>
            <a:spLocks noChangeAspect="1" noChangeArrowheads="1"/>
          </p:cNvSpPr>
          <p:nvPr/>
        </p:nvSpPr>
        <p:spPr bwMode="auto">
          <a:xfrm>
            <a:off x="1154113" y="4750624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Rectangle 9"/>
          <p:cNvSpPr>
            <a:spLocks noChangeAspect="1" noChangeArrowheads="1"/>
          </p:cNvSpPr>
          <p:nvPr/>
        </p:nvSpPr>
        <p:spPr bwMode="auto">
          <a:xfrm>
            <a:off x="1154113" y="5397515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10"/>
          <p:cNvSpPr>
            <a:spLocks noChangeAspect="1" noChangeArrowheads="1"/>
          </p:cNvSpPr>
          <p:nvPr/>
        </p:nvSpPr>
        <p:spPr bwMode="auto">
          <a:xfrm>
            <a:off x="1154113" y="5911850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>
            <a:spLocks noChangeAspect="1" noChangeArrowheads="1"/>
          </p:cNvSpPr>
          <p:nvPr/>
        </p:nvSpPr>
        <p:spPr bwMode="auto">
          <a:xfrm>
            <a:off x="1154113" y="6452657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0" y="219233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/>
              <a:t>  Industries served…	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497013" y="2859088"/>
            <a:ext cx="73247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/>
              <a:t>Interior and Exterior Automotive Plastics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/>
              <a:t>Consumer Electronics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/>
              <a:t>General Industrial </a:t>
            </a:r>
            <a:r>
              <a:rPr lang="en-US" sz="2400" dirty="0" smtClean="0"/>
              <a:t>Products – </a:t>
            </a:r>
            <a:r>
              <a:rPr lang="en-US" sz="2000" dirty="0" smtClean="0"/>
              <a:t>Metal, Plastic, Composite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Aerospace</a:t>
            </a:r>
            <a:endParaRPr lang="en-US" sz="2400" dirty="0"/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/>
              <a:t>Sporting Goods</a:t>
            </a:r>
          </a:p>
          <a:p>
            <a:pPr lvl="0">
              <a:spcBef>
                <a:spcPct val="50000"/>
              </a:spcBef>
              <a:buClr>
                <a:srgbClr val="CC0000"/>
              </a:buClr>
            </a:pPr>
            <a:r>
              <a:rPr lang="en-US" sz="2400" dirty="0">
                <a:solidFill>
                  <a:prstClr val="black"/>
                </a:solidFill>
              </a:rPr>
              <a:t>3D Wood Products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Power </a:t>
            </a:r>
            <a:r>
              <a:rPr lang="en-US" sz="2400" dirty="0"/>
              <a:t>Generation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27651" name="Picture 4" descr="EQUIPMENT COMPANY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0538" y="631825"/>
            <a:ext cx="30892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spect="1" noChangeArrowheads="1"/>
          </p:cNvSpPr>
          <p:nvPr/>
        </p:nvSpPr>
        <p:spPr bwMode="auto">
          <a:xfrm>
            <a:off x="1090613" y="40560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6"/>
          <p:cNvSpPr>
            <a:spLocks noChangeAspect="1" noChangeArrowheads="1"/>
          </p:cNvSpPr>
          <p:nvPr/>
        </p:nvSpPr>
        <p:spPr bwMode="auto">
          <a:xfrm>
            <a:off x="1066800" y="2987675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Rectangle 7"/>
          <p:cNvSpPr>
            <a:spLocks noChangeAspect="1" noChangeArrowheads="1"/>
          </p:cNvSpPr>
          <p:nvPr/>
        </p:nvSpPr>
        <p:spPr bwMode="auto">
          <a:xfrm>
            <a:off x="1079500" y="3519488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8"/>
          <p:cNvSpPr>
            <a:spLocks noChangeAspect="1" noChangeArrowheads="1"/>
          </p:cNvSpPr>
          <p:nvPr/>
        </p:nvSpPr>
        <p:spPr bwMode="auto">
          <a:xfrm>
            <a:off x="1103313" y="45894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9"/>
          <p:cNvSpPr>
            <a:spLocks noChangeAspect="1" noChangeArrowheads="1"/>
          </p:cNvSpPr>
          <p:nvPr/>
        </p:nvSpPr>
        <p:spPr bwMode="auto">
          <a:xfrm>
            <a:off x="1103313" y="51355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Rectangle 10"/>
          <p:cNvSpPr>
            <a:spLocks noChangeAspect="1" noChangeArrowheads="1"/>
          </p:cNvSpPr>
          <p:nvPr/>
        </p:nvSpPr>
        <p:spPr bwMode="auto">
          <a:xfrm>
            <a:off x="1116013" y="56562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>
            <a:spLocks noChangeAspect="1" noChangeArrowheads="1"/>
          </p:cNvSpPr>
          <p:nvPr/>
        </p:nvSpPr>
        <p:spPr bwMode="auto">
          <a:xfrm>
            <a:off x="1150937" y="6248400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0" y="219233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/>
              <a:t>  </a:t>
            </a:r>
            <a:r>
              <a:rPr lang="en-US" i="1" dirty="0" smtClean="0"/>
              <a:t>Sample of Completed Projects (Robotic)</a:t>
            </a:r>
            <a:r>
              <a:rPr lang="en-US" i="1" dirty="0"/>
              <a:t>	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497013" y="2859088"/>
            <a:ext cx="732472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Various Interior Car Parts </a:t>
            </a:r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Airplane Landing Gear</a:t>
            </a:r>
            <a:endParaRPr lang="en-US" sz="2400" dirty="0"/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Custom Valves weighing up to 5000 lbs.</a:t>
            </a:r>
            <a:endParaRPr lang="en-US" sz="2400" dirty="0"/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Diving Boards – Powder, Sand, Epoxy</a:t>
            </a:r>
            <a:endParaRPr lang="en-US" sz="2000" dirty="0" smtClean="0"/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Missile Defense Antenna(s)</a:t>
            </a:r>
            <a:endParaRPr lang="en-US" sz="2400" dirty="0"/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r>
              <a:rPr lang="en-US" sz="2400" dirty="0" smtClean="0"/>
              <a:t>Football Helmets</a:t>
            </a:r>
            <a:endParaRPr lang="en-US" sz="2400" dirty="0"/>
          </a:p>
          <a:p>
            <a:pPr lvl="0">
              <a:spcBef>
                <a:spcPct val="50000"/>
              </a:spcBef>
              <a:buClr>
                <a:srgbClr val="CC0000"/>
              </a:buClr>
            </a:pPr>
            <a:r>
              <a:rPr lang="en-US" sz="2400" dirty="0" smtClean="0">
                <a:solidFill>
                  <a:prstClr val="black"/>
                </a:solidFill>
              </a:rPr>
              <a:t>Wood Chairs</a:t>
            </a:r>
            <a:r>
              <a:rPr lang="en-US" sz="2400" dirty="0" smtClean="0"/>
              <a:t> </a:t>
            </a:r>
            <a:endParaRPr lang="en-US" sz="2400" dirty="0"/>
          </a:p>
          <a:p>
            <a:pPr>
              <a:spcBef>
                <a:spcPct val="50000"/>
              </a:spcBef>
              <a:buClr>
                <a:srgbClr val="CC0000"/>
              </a:buClr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27651" name="Picture 4" descr="EQUIPMENT COMPANY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0538" y="631825"/>
            <a:ext cx="30892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spect="1" noChangeArrowheads="1"/>
          </p:cNvSpPr>
          <p:nvPr/>
        </p:nvSpPr>
        <p:spPr bwMode="auto">
          <a:xfrm>
            <a:off x="1090613" y="40560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6"/>
          <p:cNvSpPr>
            <a:spLocks noChangeAspect="1" noChangeArrowheads="1"/>
          </p:cNvSpPr>
          <p:nvPr/>
        </p:nvSpPr>
        <p:spPr bwMode="auto">
          <a:xfrm>
            <a:off x="1066800" y="2987675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Rectangle 7"/>
          <p:cNvSpPr>
            <a:spLocks noChangeAspect="1" noChangeArrowheads="1"/>
          </p:cNvSpPr>
          <p:nvPr/>
        </p:nvSpPr>
        <p:spPr bwMode="auto">
          <a:xfrm>
            <a:off x="1079500" y="3519488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8"/>
          <p:cNvSpPr>
            <a:spLocks noChangeAspect="1" noChangeArrowheads="1"/>
          </p:cNvSpPr>
          <p:nvPr/>
        </p:nvSpPr>
        <p:spPr bwMode="auto">
          <a:xfrm>
            <a:off x="1103313" y="45894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9"/>
          <p:cNvSpPr>
            <a:spLocks noChangeAspect="1" noChangeArrowheads="1"/>
          </p:cNvSpPr>
          <p:nvPr/>
        </p:nvSpPr>
        <p:spPr bwMode="auto">
          <a:xfrm>
            <a:off x="1103313" y="51355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Rectangle 10"/>
          <p:cNvSpPr>
            <a:spLocks noChangeAspect="1" noChangeArrowheads="1"/>
          </p:cNvSpPr>
          <p:nvPr/>
        </p:nvSpPr>
        <p:spPr bwMode="auto">
          <a:xfrm>
            <a:off x="1116013" y="5656263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>
            <a:spLocks noChangeAspect="1" noChangeArrowheads="1"/>
          </p:cNvSpPr>
          <p:nvPr/>
        </p:nvSpPr>
        <p:spPr bwMode="auto">
          <a:xfrm>
            <a:off x="1150937" y="6248400"/>
            <a:ext cx="238125" cy="238125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2755900" y="355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SYSTEM SIZES WE BUILD  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625600" y="1676400"/>
            <a:ext cx="22606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From Large Automated Systems</a:t>
            </a:r>
          </a:p>
          <a:p>
            <a:pPr algn="r">
              <a:spcBef>
                <a:spcPct val="50000"/>
              </a:spcBef>
            </a:pPr>
            <a:r>
              <a:rPr lang="en-US" dirty="0"/>
              <a:t>$2-12 million</a:t>
            </a: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4730750" y="5307013"/>
            <a:ext cx="34544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To Smaller Individual Automated Cells </a:t>
            </a:r>
          </a:p>
          <a:p>
            <a:pPr>
              <a:spcBef>
                <a:spcPct val="50000"/>
              </a:spcBef>
            </a:pPr>
            <a:r>
              <a:rPr lang="en-US" dirty="0"/>
              <a:t>$50-500 thousand	</a:t>
            </a:r>
          </a:p>
        </p:txBody>
      </p:sp>
      <p:pic>
        <p:nvPicPr>
          <p:cNvPr id="33797" name="Picture 7" descr="ALPS Run Off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0" y="3864336"/>
            <a:ext cx="4648200" cy="252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41400"/>
            <a:ext cx="499110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8627</TotalTime>
  <Words>443</Words>
  <Application>Microsoft Office PowerPoint</Application>
  <PresentationFormat>On-screen Show (4:3)</PresentationFormat>
  <Paragraphs>96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History</vt:lpstr>
      <vt:lpstr>Our Name</vt:lpstr>
      <vt:lpstr>PowerPoint Presentation</vt:lpstr>
      <vt:lpstr>Commercial Aspects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Construction</vt:lpstr>
      <vt:lpstr>Automated Robotic Painting System</vt:lpstr>
      <vt:lpstr>Samples Before Delivery</vt:lpstr>
      <vt:lpstr>Unique Solutions </vt:lpstr>
      <vt:lpstr>Modular Construction</vt:lpstr>
      <vt:lpstr>PowerPoint Presentation</vt:lpstr>
      <vt:lpstr>Confirm Cost Justification</vt:lpstr>
      <vt:lpstr>Our Sales Team</vt:lpstr>
    </vt:vector>
  </TitlesOfParts>
  <Company>Conach Marketing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Selk</dc:creator>
  <cp:lastModifiedBy>Darin Hibbs</cp:lastModifiedBy>
  <cp:revision>84</cp:revision>
  <dcterms:created xsi:type="dcterms:W3CDTF">2009-01-29T14:49:01Z</dcterms:created>
  <dcterms:modified xsi:type="dcterms:W3CDTF">2018-02-26T16:26:15Z</dcterms:modified>
</cp:coreProperties>
</file>